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4" r:id="rId11"/>
    <p:sldId id="265" r:id="rId12"/>
    <p:sldId id="271" r:id="rId13"/>
    <p:sldId id="266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176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D4080A-AC46-4620-ADAB-E2CAFB27A3D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D49EE85A-FCED-4CBE-8C7A-51B8C5F49D9D}">
      <dgm:prSet/>
      <dgm:spPr/>
      <dgm:t>
        <a:bodyPr/>
        <a:lstStyle/>
        <a:p>
          <a:r>
            <a:rPr lang="en-US" dirty="0"/>
            <a:t>Objective:</a:t>
          </a:r>
          <a:endParaRPr lang="tr-TR" dirty="0"/>
        </a:p>
        <a:p>
          <a:r>
            <a:rPr lang="en-US" dirty="0"/>
            <a:t> Identify correlations between weather variables (temperature, precipitation, cloud cover, wind speed) and traffic accidents</a:t>
          </a:r>
        </a:p>
      </dgm:t>
    </dgm:pt>
    <dgm:pt modelId="{622C0085-5FF6-43BA-95B8-E033316B06BD}" type="parTrans" cxnId="{DA009102-D940-4033-B383-99609AA1F429}">
      <dgm:prSet/>
      <dgm:spPr/>
      <dgm:t>
        <a:bodyPr/>
        <a:lstStyle/>
        <a:p>
          <a:endParaRPr lang="en-US"/>
        </a:p>
      </dgm:t>
    </dgm:pt>
    <dgm:pt modelId="{DC0A5069-0791-4A22-B6FA-B802B787DA1F}" type="sibTrans" cxnId="{DA009102-D940-4033-B383-99609AA1F429}">
      <dgm:prSet/>
      <dgm:spPr/>
      <dgm:t>
        <a:bodyPr/>
        <a:lstStyle/>
        <a:p>
          <a:endParaRPr lang="en-US"/>
        </a:p>
      </dgm:t>
    </dgm:pt>
    <dgm:pt modelId="{681A2EC0-91C6-4295-9318-55EAD972CF39}">
      <dgm:prSet/>
      <dgm:spPr/>
      <dgm:t>
        <a:bodyPr/>
        <a:lstStyle/>
        <a:p>
          <a:r>
            <a:rPr lang="en-US" dirty="0"/>
            <a:t>Techniques:</a:t>
          </a:r>
          <a:endParaRPr lang="tr-TR" dirty="0"/>
        </a:p>
        <a:p>
          <a:r>
            <a:rPr lang="en-US" dirty="0"/>
            <a:t> Statistical analysis and descriptive statistics to quantify effects</a:t>
          </a:r>
        </a:p>
      </dgm:t>
    </dgm:pt>
    <dgm:pt modelId="{47C98051-C0B8-43AC-92E9-57CF009DCE92}" type="parTrans" cxnId="{2A06D1FB-7BCE-44CC-92A9-379DEF69CB1D}">
      <dgm:prSet/>
      <dgm:spPr/>
      <dgm:t>
        <a:bodyPr/>
        <a:lstStyle/>
        <a:p>
          <a:endParaRPr lang="en-US"/>
        </a:p>
      </dgm:t>
    </dgm:pt>
    <dgm:pt modelId="{3C2150A0-1BA2-4A61-B2F2-614C5AD8FEE7}" type="sibTrans" cxnId="{2A06D1FB-7BCE-44CC-92A9-379DEF69CB1D}">
      <dgm:prSet/>
      <dgm:spPr/>
      <dgm:t>
        <a:bodyPr/>
        <a:lstStyle/>
        <a:p>
          <a:endParaRPr lang="en-US"/>
        </a:p>
      </dgm:t>
    </dgm:pt>
    <dgm:pt modelId="{97E6BD24-F369-4F9C-A866-0926988C989D}" type="pres">
      <dgm:prSet presAssocID="{48D4080A-AC46-4620-ADAB-E2CAFB27A3D3}" presName="root" presStyleCnt="0">
        <dgm:presLayoutVars>
          <dgm:dir/>
          <dgm:resizeHandles val="exact"/>
        </dgm:presLayoutVars>
      </dgm:prSet>
      <dgm:spPr/>
    </dgm:pt>
    <dgm:pt modelId="{5F7F592E-1B3A-4FFC-AC7F-FC730797A797}" type="pres">
      <dgm:prSet presAssocID="{D49EE85A-FCED-4CBE-8C7A-51B8C5F49D9D}" presName="compNode" presStyleCnt="0"/>
      <dgm:spPr/>
    </dgm:pt>
    <dgm:pt modelId="{44646ECB-6840-401D-AB66-3B31B4C9FA40}" type="pres">
      <dgm:prSet presAssocID="{D49EE85A-FCED-4CBE-8C7A-51B8C5F49D9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ağmur"/>
        </a:ext>
      </dgm:extLst>
    </dgm:pt>
    <dgm:pt modelId="{310D72EC-FE72-4B70-99CE-4B0B5F4F67D0}" type="pres">
      <dgm:prSet presAssocID="{D49EE85A-FCED-4CBE-8C7A-51B8C5F49D9D}" presName="spaceRect" presStyleCnt="0"/>
      <dgm:spPr/>
    </dgm:pt>
    <dgm:pt modelId="{AA99B236-E8D6-48D1-A98D-1A7C46612326}" type="pres">
      <dgm:prSet presAssocID="{D49EE85A-FCED-4CBE-8C7A-51B8C5F49D9D}" presName="textRect" presStyleLbl="revTx" presStyleIdx="0" presStyleCnt="2">
        <dgm:presLayoutVars>
          <dgm:chMax val="1"/>
          <dgm:chPref val="1"/>
        </dgm:presLayoutVars>
      </dgm:prSet>
      <dgm:spPr/>
    </dgm:pt>
    <dgm:pt modelId="{55C4986B-94BE-45F4-80FF-370DCE9A92B7}" type="pres">
      <dgm:prSet presAssocID="{DC0A5069-0791-4A22-B6FA-B802B787DA1F}" presName="sibTrans" presStyleCnt="0"/>
      <dgm:spPr/>
    </dgm:pt>
    <dgm:pt modelId="{DCC31B6B-921C-4FC9-989F-D26DBBFF0930}" type="pres">
      <dgm:prSet presAssocID="{681A2EC0-91C6-4295-9318-55EAD972CF39}" presName="compNode" presStyleCnt="0"/>
      <dgm:spPr/>
    </dgm:pt>
    <dgm:pt modelId="{80ABFD87-6483-4FE5-ABA8-91BAAC62F06A}" type="pres">
      <dgm:prSet presAssocID="{681A2EC0-91C6-4295-9318-55EAD972CF3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İstatistikler"/>
        </a:ext>
      </dgm:extLst>
    </dgm:pt>
    <dgm:pt modelId="{AA76EBE4-2C69-4ABE-A87B-6D4ED648679C}" type="pres">
      <dgm:prSet presAssocID="{681A2EC0-91C6-4295-9318-55EAD972CF39}" presName="spaceRect" presStyleCnt="0"/>
      <dgm:spPr/>
    </dgm:pt>
    <dgm:pt modelId="{FD973F58-DC78-47CF-BDBA-6E86FAE4A414}" type="pres">
      <dgm:prSet presAssocID="{681A2EC0-91C6-4295-9318-55EAD972CF39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DA009102-D940-4033-B383-99609AA1F429}" srcId="{48D4080A-AC46-4620-ADAB-E2CAFB27A3D3}" destId="{D49EE85A-FCED-4CBE-8C7A-51B8C5F49D9D}" srcOrd="0" destOrd="0" parTransId="{622C0085-5FF6-43BA-95B8-E033316B06BD}" sibTransId="{DC0A5069-0791-4A22-B6FA-B802B787DA1F}"/>
    <dgm:cxn modelId="{5EA40B33-6172-45E2-830E-8B28291BC539}" type="presOf" srcId="{D49EE85A-FCED-4CBE-8C7A-51B8C5F49D9D}" destId="{AA99B236-E8D6-48D1-A98D-1A7C46612326}" srcOrd="0" destOrd="0" presId="urn:microsoft.com/office/officeart/2018/2/layout/IconLabelList"/>
    <dgm:cxn modelId="{1C11BE5D-72F5-495F-ADB7-5B135AF536C6}" type="presOf" srcId="{681A2EC0-91C6-4295-9318-55EAD972CF39}" destId="{FD973F58-DC78-47CF-BDBA-6E86FAE4A414}" srcOrd="0" destOrd="0" presId="urn:microsoft.com/office/officeart/2018/2/layout/IconLabelList"/>
    <dgm:cxn modelId="{53618D49-8EF1-40A0-87EE-B9857CF0E542}" type="presOf" srcId="{48D4080A-AC46-4620-ADAB-E2CAFB27A3D3}" destId="{97E6BD24-F369-4F9C-A866-0926988C989D}" srcOrd="0" destOrd="0" presId="urn:microsoft.com/office/officeart/2018/2/layout/IconLabelList"/>
    <dgm:cxn modelId="{2A06D1FB-7BCE-44CC-92A9-379DEF69CB1D}" srcId="{48D4080A-AC46-4620-ADAB-E2CAFB27A3D3}" destId="{681A2EC0-91C6-4295-9318-55EAD972CF39}" srcOrd="1" destOrd="0" parTransId="{47C98051-C0B8-43AC-92E9-57CF009DCE92}" sibTransId="{3C2150A0-1BA2-4A61-B2F2-614C5AD8FEE7}"/>
    <dgm:cxn modelId="{DE4397C0-9C20-4CDA-B747-D570983C7CCF}" type="presParOf" srcId="{97E6BD24-F369-4F9C-A866-0926988C989D}" destId="{5F7F592E-1B3A-4FFC-AC7F-FC730797A797}" srcOrd="0" destOrd="0" presId="urn:microsoft.com/office/officeart/2018/2/layout/IconLabelList"/>
    <dgm:cxn modelId="{7D694C67-9149-4A90-BE96-A86E5DECC078}" type="presParOf" srcId="{5F7F592E-1B3A-4FFC-AC7F-FC730797A797}" destId="{44646ECB-6840-401D-AB66-3B31B4C9FA40}" srcOrd="0" destOrd="0" presId="urn:microsoft.com/office/officeart/2018/2/layout/IconLabelList"/>
    <dgm:cxn modelId="{54180004-EF86-4416-81AA-E23F86F3DADD}" type="presParOf" srcId="{5F7F592E-1B3A-4FFC-AC7F-FC730797A797}" destId="{310D72EC-FE72-4B70-99CE-4B0B5F4F67D0}" srcOrd="1" destOrd="0" presId="urn:microsoft.com/office/officeart/2018/2/layout/IconLabelList"/>
    <dgm:cxn modelId="{AE9014D2-9908-4AF9-B3F4-14D4CEBDEAD8}" type="presParOf" srcId="{5F7F592E-1B3A-4FFC-AC7F-FC730797A797}" destId="{AA99B236-E8D6-48D1-A98D-1A7C46612326}" srcOrd="2" destOrd="0" presId="urn:microsoft.com/office/officeart/2018/2/layout/IconLabelList"/>
    <dgm:cxn modelId="{487346AF-99B2-477A-982B-485647AE4567}" type="presParOf" srcId="{97E6BD24-F369-4F9C-A866-0926988C989D}" destId="{55C4986B-94BE-45F4-80FF-370DCE9A92B7}" srcOrd="1" destOrd="0" presId="urn:microsoft.com/office/officeart/2018/2/layout/IconLabelList"/>
    <dgm:cxn modelId="{E6813F39-26A5-45B3-99DE-82F346A81373}" type="presParOf" srcId="{97E6BD24-F369-4F9C-A866-0926988C989D}" destId="{DCC31B6B-921C-4FC9-989F-D26DBBFF0930}" srcOrd="2" destOrd="0" presId="urn:microsoft.com/office/officeart/2018/2/layout/IconLabelList"/>
    <dgm:cxn modelId="{3184BFD0-F95F-40D5-B7AB-12BD5E2369E0}" type="presParOf" srcId="{DCC31B6B-921C-4FC9-989F-D26DBBFF0930}" destId="{80ABFD87-6483-4FE5-ABA8-91BAAC62F06A}" srcOrd="0" destOrd="0" presId="urn:microsoft.com/office/officeart/2018/2/layout/IconLabelList"/>
    <dgm:cxn modelId="{1C97E724-17AC-46A6-8ECC-11392A24D4C5}" type="presParOf" srcId="{DCC31B6B-921C-4FC9-989F-D26DBBFF0930}" destId="{AA76EBE4-2C69-4ABE-A87B-6D4ED648679C}" srcOrd="1" destOrd="0" presId="urn:microsoft.com/office/officeart/2018/2/layout/IconLabelList"/>
    <dgm:cxn modelId="{F896C48F-7853-4514-9A95-1BB525CB4C35}" type="presParOf" srcId="{DCC31B6B-921C-4FC9-989F-D26DBBFF0930}" destId="{FD973F58-DC78-47CF-BDBA-6E86FAE4A41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78C4EC-FFFF-4AD8-93FE-33ACF7A7A49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FFC43B33-141B-4CE7-A081-A6F63024B265}">
      <dgm:prSet/>
      <dgm:spPr/>
      <dgm:t>
        <a:bodyPr/>
        <a:lstStyle/>
        <a:p>
          <a:pPr>
            <a:defRPr cap="all"/>
          </a:pPr>
          <a:r>
            <a:rPr lang="en-US" dirty="0"/>
            <a:t>Temperature:</a:t>
          </a:r>
          <a:r>
            <a:rPr lang="tr-TR" dirty="0"/>
            <a:t> </a:t>
          </a:r>
        </a:p>
        <a:p>
          <a:pPr>
            <a:defRPr cap="all"/>
          </a:pPr>
          <a:r>
            <a:rPr lang="en-US" dirty="0"/>
            <a:t>Higher temperatures correlate with an increase in traffic accidents. This may be due to higher pedestrian and vehicle activity during warmer weather</a:t>
          </a:r>
          <a:endParaRPr lang="tr-TR" dirty="0"/>
        </a:p>
      </dgm:t>
    </dgm:pt>
    <dgm:pt modelId="{4D1939C0-21E0-4A9F-A98C-D782F20EE079}" type="parTrans" cxnId="{E6ECA392-E9D2-42D4-A616-3ADD5C45408C}">
      <dgm:prSet/>
      <dgm:spPr/>
      <dgm:t>
        <a:bodyPr/>
        <a:lstStyle/>
        <a:p>
          <a:endParaRPr lang="en-US"/>
        </a:p>
      </dgm:t>
    </dgm:pt>
    <dgm:pt modelId="{2453ED00-7159-4C7E-95BF-52AB74639B3F}" type="sibTrans" cxnId="{E6ECA392-E9D2-42D4-A616-3ADD5C45408C}">
      <dgm:prSet/>
      <dgm:spPr/>
      <dgm:t>
        <a:bodyPr/>
        <a:lstStyle/>
        <a:p>
          <a:endParaRPr lang="en-US"/>
        </a:p>
      </dgm:t>
    </dgm:pt>
    <dgm:pt modelId="{78E61BDB-854A-4CB4-9839-C0162EF7C564}">
      <dgm:prSet/>
      <dgm:spPr/>
      <dgm:t>
        <a:bodyPr/>
        <a:lstStyle/>
        <a:p>
          <a:pPr>
            <a:defRPr cap="all"/>
          </a:pPr>
          <a:r>
            <a:rPr lang="en-US" dirty="0"/>
            <a:t>Precipitation: </a:t>
          </a:r>
          <a:endParaRPr lang="tr-TR" dirty="0"/>
        </a:p>
        <a:p>
          <a:pPr>
            <a:defRPr cap="all"/>
          </a:pPr>
          <a:r>
            <a:rPr lang="en-US" dirty="0"/>
            <a:t>Heavy precipitation leads to a higher rate of accidents, highlighting the dangers of wet road conditions</a:t>
          </a:r>
        </a:p>
      </dgm:t>
    </dgm:pt>
    <dgm:pt modelId="{7BD7FBB4-876A-4BDA-8441-4E881338FA56}" type="parTrans" cxnId="{BD27E51F-77E4-48C4-BB9B-F8E21ED63464}">
      <dgm:prSet/>
      <dgm:spPr/>
      <dgm:t>
        <a:bodyPr/>
        <a:lstStyle/>
        <a:p>
          <a:endParaRPr lang="en-US"/>
        </a:p>
      </dgm:t>
    </dgm:pt>
    <dgm:pt modelId="{2DFE9453-A826-496C-A94C-CAD15CE8481B}" type="sibTrans" cxnId="{BD27E51F-77E4-48C4-BB9B-F8E21ED63464}">
      <dgm:prSet/>
      <dgm:spPr/>
      <dgm:t>
        <a:bodyPr/>
        <a:lstStyle/>
        <a:p>
          <a:endParaRPr lang="en-US"/>
        </a:p>
      </dgm:t>
    </dgm:pt>
    <dgm:pt modelId="{A83D8014-F765-4AB0-A0F5-73C2DFCE9438}">
      <dgm:prSet/>
      <dgm:spPr/>
      <dgm:t>
        <a:bodyPr/>
        <a:lstStyle/>
        <a:p>
          <a:pPr>
            <a:defRPr cap="all"/>
          </a:pPr>
          <a:r>
            <a:rPr lang="en-US" dirty="0"/>
            <a:t>Cloud Cover: </a:t>
          </a:r>
          <a:endParaRPr lang="tr-TR" dirty="0"/>
        </a:p>
        <a:p>
          <a:pPr>
            <a:defRPr cap="all"/>
          </a:pPr>
          <a:r>
            <a:rPr lang="en-US" dirty="0"/>
            <a:t>Moderate levels of cloud cover showed mixed effects</a:t>
          </a:r>
        </a:p>
      </dgm:t>
    </dgm:pt>
    <dgm:pt modelId="{ED45A6FF-8DF3-418B-9AD8-7F87AB78AA48}" type="parTrans" cxnId="{BAFB3DAD-DD62-4D24-9CBA-114990A927E3}">
      <dgm:prSet/>
      <dgm:spPr/>
      <dgm:t>
        <a:bodyPr/>
        <a:lstStyle/>
        <a:p>
          <a:endParaRPr lang="en-US"/>
        </a:p>
      </dgm:t>
    </dgm:pt>
    <dgm:pt modelId="{2835B3EF-DAAC-44D3-B3B0-A1EFE5B1A885}" type="sibTrans" cxnId="{BAFB3DAD-DD62-4D24-9CBA-114990A927E3}">
      <dgm:prSet/>
      <dgm:spPr/>
      <dgm:t>
        <a:bodyPr/>
        <a:lstStyle/>
        <a:p>
          <a:endParaRPr lang="en-US"/>
        </a:p>
      </dgm:t>
    </dgm:pt>
    <dgm:pt modelId="{CC9F423C-B7F8-44B6-B6EC-E62C9C0544C4}">
      <dgm:prSet/>
      <dgm:spPr/>
      <dgm:t>
        <a:bodyPr/>
        <a:lstStyle/>
        <a:p>
          <a:pPr>
            <a:defRPr cap="all"/>
          </a:pPr>
          <a:r>
            <a:rPr lang="en-US" dirty="0"/>
            <a:t>Wind Speed:</a:t>
          </a:r>
          <a:endParaRPr lang="tr-TR" dirty="0"/>
        </a:p>
        <a:p>
          <a:pPr>
            <a:defRPr cap="all"/>
          </a:pPr>
          <a:r>
            <a:rPr lang="en-US" dirty="0"/>
            <a:t> Increased wind speed is associated with a slight rise in accidents, possibly due to reduced visibility and control for drivers</a:t>
          </a:r>
        </a:p>
      </dgm:t>
    </dgm:pt>
    <dgm:pt modelId="{2FB2D838-1233-46B9-93F5-5C97AA4BDE82}" type="parTrans" cxnId="{ED6C373A-09F2-4CEE-B9C8-949947841543}">
      <dgm:prSet/>
      <dgm:spPr/>
      <dgm:t>
        <a:bodyPr/>
        <a:lstStyle/>
        <a:p>
          <a:endParaRPr lang="en-US"/>
        </a:p>
      </dgm:t>
    </dgm:pt>
    <dgm:pt modelId="{62108091-7D21-4EBB-AAE4-874A5276A90A}" type="sibTrans" cxnId="{ED6C373A-09F2-4CEE-B9C8-949947841543}">
      <dgm:prSet/>
      <dgm:spPr/>
      <dgm:t>
        <a:bodyPr/>
        <a:lstStyle/>
        <a:p>
          <a:endParaRPr lang="en-US"/>
        </a:p>
      </dgm:t>
    </dgm:pt>
    <dgm:pt modelId="{1984847E-2F9C-4802-9089-0127A8FAFAC3}" type="pres">
      <dgm:prSet presAssocID="{B078C4EC-FFFF-4AD8-93FE-33ACF7A7A499}" presName="root" presStyleCnt="0">
        <dgm:presLayoutVars>
          <dgm:dir/>
          <dgm:resizeHandles val="exact"/>
        </dgm:presLayoutVars>
      </dgm:prSet>
      <dgm:spPr/>
    </dgm:pt>
    <dgm:pt modelId="{C8D1B719-50C8-4E34-8ADD-98C282ED0CA5}" type="pres">
      <dgm:prSet presAssocID="{FFC43B33-141B-4CE7-A081-A6F63024B265}" presName="compNode" presStyleCnt="0"/>
      <dgm:spPr/>
    </dgm:pt>
    <dgm:pt modelId="{8FBA5045-E4CD-40A1-8A0A-9095CA1645D4}" type="pres">
      <dgm:prSet presAssocID="{FFC43B33-141B-4CE7-A081-A6F63024B265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633507A5-270F-4B16-BC16-930043779CF1}" type="pres">
      <dgm:prSet presAssocID="{FFC43B33-141B-4CE7-A081-A6F63024B26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rmometre"/>
        </a:ext>
      </dgm:extLst>
    </dgm:pt>
    <dgm:pt modelId="{0B7BB291-6F1A-41FA-89F9-567789200300}" type="pres">
      <dgm:prSet presAssocID="{FFC43B33-141B-4CE7-A081-A6F63024B265}" presName="spaceRect" presStyleCnt="0"/>
      <dgm:spPr/>
    </dgm:pt>
    <dgm:pt modelId="{E0DF6DC9-3038-4165-89AA-03F5B960CD6E}" type="pres">
      <dgm:prSet presAssocID="{FFC43B33-141B-4CE7-A081-A6F63024B265}" presName="textRect" presStyleLbl="revTx" presStyleIdx="0" presStyleCnt="4">
        <dgm:presLayoutVars>
          <dgm:chMax val="1"/>
          <dgm:chPref val="1"/>
        </dgm:presLayoutVars>
      </dgm:prSet>
      <dgm:spPr/>
    </dgm:pt>
    <dgm:pt modelId="{59DE9DED-13B1-4666-A0A2-3D31FF10DC9D}" type="pres">
      <dgm:prSet presAssocID="{2453ED00-7159-4C7E-95BF-52AB74639B3F}" presName="sibTrans" presStyleCnt="0"/>
      <dgm:spPr/>
    </dgm:pt>
    <dgm:pt modelId="{35C4DC7D-CB46-4E4D-8A6A-B7AE36AC4B57}" type="pres">
      <dgm:prSet presAssocID="{78E61BDB-854A-4CB4-9839-C0162EF7C564}" presName="compNode" presStyleCnt="0"/>
      <dgm:spPr/>
    </dgm:pt>
    <dgm:pt modelId="{2B4B56D3-3249-4AEC-A84C-03AD76747D69}" type="pres">
      <dgm:prSet presAssocID="{78E61BDB-854A-4CB4-9839-C0162EF7C564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E55081AB-C64A-4A49-B42B-88C1B13140B8}" type="pres">
      <dgm:prSet presAssocID="{78E61BDB-854A-4CB4-9839-C0162EF7C56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ağmur"/>
        </a:ext>
      </dgm:extLst>
    </dgm:pt>
    <dgm:pt modelId="{222FE207-4BE6-4B22-9512-8E22F400AEFD}" type="pres">
      <dgm:prSet presAssocID="{78E61BDB-854A-4CB4-9839-C0162EF7C564}" presName="spaceRect" presStyleCnt="0"/>
      <dgm:spPr/>
    </dgm:pt>
    <dgm:pt modelId="{AE1BFCE1-F62D-4928-A1F4-270185B0B8E7}" type="pres">
      <dgm:prSet presAssocID="{78E61BDB-854A-4CB4-9839-C0162EF7C564}" presName="textRect" presStyleLbl="revTx" presStyleIdx="1" presStyleCnt="4">
        <dgm:presLayoutVars>
          <dgm:chMax val="1"/>
          <dgm:chPref val="1"/>
        </dgm:presLayoutVars>
      </dgm:prSet>
      <dgm:spPr/>
    </dgm:pt>
    <dgm:pt modelId="{D0D95D50-9E28-4E09-B9DA-BB06736397B4}" type="pres">
      <dgm:prSet presAssocID="{2DFE9453-A826-496C-A94C-CAD15CE8481B}" presName="sibTrans" presStyleCnt="0"/>
      <dgm:spPr/>
    </dgm:pt>
    <dgm:pt modelId="{89162A1C-76D5-4D39-A038-A9081BFD45A5}" type="pres">
      <dgm:prSet presAssocID="{A83D8014-F765-4AB0-A0F5-73C2DFCE9438}" presName="compNode" presStyleCnt="0"/>
      <dgm:spPr/>
    </dgm:pt>
    <dgm:pt modelId="{D7660595-4029-45CA-BA36-357344E0348A}" type="pres">
      <dgm:prSet presAssocID="{A83D8014-F765-4AB0-A0F5-73C2DFCE9438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C35BA843-DEAC-4C7A-B426-447DFADDE824}" type="pres">
      <dgm:prSet presAssocID="{A83D8014-F765-4AB0-A0F5-73C2DFCE943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rtial Sun"/>
        </a:ext>
      </dgm:extLst>
    </dgm:pt>
    <dgm:pt modelId="{6F36382B-83AC-4B78-BA1B-8AA37673DF20}" type="pres">
      <dgm:prSet presAssocID="{A83D8014-F765-4AB0-A0F5-73C2DFCE9438}" presName="spaceRect" presStyleCnt="0"/>
      <dgm:spPr/>
    </dgm:pt>
    <dgm:pt modelId="{2704EF54-4B3E-4CA2-A56C-BEC40E194367}" type="pres">
      <dgm:prSet presAssocID="{A83D8014-F765-4AB0-A0F5-73C2DFCE9438}" presName="textRect" presStyleLbl="revTx" presStyleIdx="2" presStyleCnt="4">
        <dgm:presLayoutVars>
          <dgm:chMax val="1"/>
          <dgm:chPref val="1"/>
        </dgm:presLayoutVars>
      </dgm:prSet>
      <dgm:spPr/>
    </dgm:pt>
    <dgm:pt modelId="{680C3D96-D8D8-443E-AF21-5216DECC0A56}" type="pres">
      <dgm:prSet presAssocID="{2835B3EF-DAAC-44D3-B3B0-A1EFE5B1A885}" presName="sibTrans" presStyleCnt="0"/>
      <dgm:spPr/>
    </dgm:pt>
    <dgm:pt modelId="{675821CE-0C15-4A46-9453-1A635E4A2057}" type="pres">
      <dgm:prSet presAssocID="{CC9F423C-B7F8-44B6-B6EC-E62C9C0544C4}" presName="compNode" presStyleCnt="0"/>
      <dgm:spPr/>
    </dgm:pt>
    <dgm:pt modelId="{0CE2A5CB-5DFA-4833-8738-8F8D1501CFBC}" type="pres">
      <dgm:prSet presAssocID="{CC9F423C-B7F8-44B6-B6EC-E62C9C0544C4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2B4E3E77-4D21-43D4-A6C4-9613B4DA8C7C}" type="pres">
      <dgm:prSet presAssocID="{CC9F423C-B7F8-44B6-B6EC-E62C9C0544C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Yel değirmeni"/>
        </a:ext>
      </dgm:extLst>
    </dgm:pt>
    <dgm:pt modelId="{51EE42E4-A9FA-4A21-A901-4D24C06FEABF}" type="pres">
      <dgm:prSet presAssocID="{CC9F423C-B7F8-44B6-B6EC-E62C9C0544C4}" presName="spaceRect" presStyleCnt="0"/>
      <dgm:spPr/>
    </dgm:pt>
    <dgm:pt modelId="{C3D0A092-9DBC-4D29-93E6-D2F5AA973A41}" type="pres">
      <dgm:prSet presAssocID="{CC9F423C-B7F8-44B6-B6EC-E62C9C0544C4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B08DE18-3E97-4234-A498-7B7604D8BB39}" type="presOf" srcId="{B078C4EC-FFFF-4AD8-93FE-33ACF7A7A499}" destId="{1984847E-2F9C-4802-9089-0127A8FAFAC3}" srcOrd="0" destOrd="0" presId="urn:microsoft.com/office/officeart/2018/5/layout/IconLeafLabelList"/>
    <dgm:cxn modelId="{BD27E51F-77E4-48C4-BB9B-F8E21ED63464}" srcId="{B078C4EC-FFFF-4AD8-93FE-33ACF7A7A499}" destId="{78E61BDB-854A-4CB4-9839-C0162EF7C564}" srcOrd="1" destOrd="0" parTransId="{7BD7FBB4-876A-4BDA-8441-4E881338FA56}" sibTransId="{2DFE9453-A826-496C-A94C-CAD15CE8481B}"/>
    <dgm:cxn modelId="{D311CF22-7646-40EC-A5C8-34BD9A1E63C8}" type="presOf" srcId="{CC9F423C-B7F8-44B6-B6EC-E62C9C0544C4}" destId="{C3D0A092-9DBC-4D29-93E6-D2F5AA973A41}" srcOrd="0" destOrd="0" presId="urn:microsoft.com/office/officeart/2018/5/layout/IconLeafLabelList"/>
    <dgm:cxn modelId="{ED6C373A-09F2-4CEE-B9C8-949947841543}" srcId="{B078C4EC-FFFF-4AD8-93FE-33ACF7A7A499}" destId="{CC9F423C-B7F8-44B6-B6EC-E62C9C0544C4}" srcOrd="3" destOrd="0" parTransId="{2FB2D838-1233-46B9-93F5-5C97AA4BDE82}" sibTransId="{62108091-7D21-4EBB-AAE4-874A5276A90A}"/>
    <dgm:cxn modelId="{E6ECA392-E9D2-42D4-A616-3ADD5C45408C}" srcId="{B078C4EC-FFFF-4AD8-93FE-33ACF7A7A499}" destId="{FFC43B33-141B-4CE7-A081-A6F63024B265}" srcOrd="0" destOrd="0" parTransId="{4D1939C0-21E0-4A9F-A98C-D782F20EE079}" sibTransId="{2453ED00-7159-4C7E-95BF-52AB74639B3F}"/>
    <dgm:cxn modelId="{EA6160A8-B5AD-4701-B1CD-FD2DBE702F55}" type="presOf" srcId="{FFC43B33-141B-4CE7-A081-A6F63024B265}" destId="{E0DF6DC9-3038-4165-89AA-03F5B960CD6E}" srcOrd="0" destOrd="0" presId="urn:microsoft.com/office/officeart/2018/5/layout/IconLeafLabelList"/>
    <dgm:cxn modelId="{BAFB3DAD-DD62-4D24-9CBA-114990A927E3}" srcId="{B078C4EC-FFFF-4AD8-93FE-33ACF7A7A499}" destId="{A83D8014-F765-4AB0-A0F5-73C2DFCE9438}" srcOrd="2" destOrd="0" parTransId="{ED45A6FF-8DF3-418B-9AD8-7F87AB78AA48}" sibTransId="{2835B3EF-DAAC-44D3-B3B0-A1EFE5B1A885}"/>
    <dgm:cxn modelId="{85FDE5D0-BF6F-4198-980D-A6AE4F969CD2}" type="presOf" srcId="{78E61BDB-854A-4CB4-9839-C0162EF7C564}" destId="{AE1BFCE1-F62D-4928-A1F4-270185B0B8E7}" srcOrd="0" destOrd="0" presId="urn:microsoft.com/office/officeart/2018/5/layout/IconLeafLabelList"/>
    <dgm:cxn modelId="{13BDD2E3-37D0-48B3-9C73-C190DBA98EEB}" type="presOf" srcId="{A83D8014-F765-4AB0-A0F5-73C2DFCE9438}" destId="{2704EF54-4B3E-4CA2-A56C-BEC40E194367}" srcOrd="0" destOrd="0" presId="urn:microsoft.com/office/officeart/2018/5/layout/IconLeafLabelList"/>
    <dgm:cxn modelId="{9B475BE9-8A76-4EE6-8134-E113C2CD1B38}" type="presParOf" srcId="{1984847E-2F9C-4802-9089-0127A8FAFAC3}" destId="{C8D1B719-50C8-4E34-8ADD-98C282ED0CA5}" srcOrd="0" destOrd="0" presId="urn:microsoft.com/office/officeart/2018/5/layout/IconLeafLabelList"/>
    <dgm:cxn modelId="{B7F34602-23AF-4AAC-849C-7BE40E7DB3A7}" type="presParOf" srcId="{C8D1B719-50C8-4E34-8ADD-98C282ED0CA5}" destId="{8FBA5045-E4CD-40A1-8A0A-9095CA1645D4}" srcOrd="0" destOrd="0" presId="urn:microsoft.com/office/officeart/2018/5/layout/IconLeafLabelList"/>
    <dgm:cxn modelId="{86F9C2E0-DBC8-4DF8-8D4F-ADE20D0D951C}" type="presParOf" srcId="{C8D1B719-50C8-4E34-8ADD-98C282ED0CA5}" destId="{633507A5-270F-4B16-BC16-930043779CF1}" srcOrd="1" destOrd="0" presId="urn:microsoft.com/office/officeart/2018/5/layout/IconLeafLabelList"/>
    <dgm:cxn modelId="{0DCFB170-F921-48B0-8308-23CDEA5867DE}" type="presParOf" srcId="{C8D1B719-50C8-4E34-8ADD-98C282ED0CA5}" destId="{0B7BB291-6F1A-41FA-89F9-567789200300}" srcOrd="2" destOrd="0" presId="urn:microsoft.com/office/officeart/2018/5/layout/IconLeafLabelList"/>
    <dgm:cxn modelId="{B1CE6388-3712-454D-9E92-1EFE02BB7EED}" type="presParOf" srcId="{C8D1B719-50C8-4E34-8ADD-98C282ED0CA5}" destId="{E0DF6DC9-3038-4165-89AA-03F5B960CD6E}" srcOrd="3" destOrd="0" presId="urn:microsoft.com/office/officeart/2018/5/layout/IconLeafLabelList"/>
    <dgm:cxn modelId="{E27FED87-3F7E-4735-B5A5-26D82FD0F23E}" type="presParOf" srcId="{1984847E-2F9C-4802-9089-0127A8FAFAC3}" destId="{59DE9DED-13B1-4666-A0A2-3D31FF10DC9D}" srcOrd="1" destOrd="0" presId="urn:microsoft.com/office/officeart/2018/5/layout/IconLeafLabelList"/>
    <dgm:cxn modelId="{F2160EAB-1EA8-4C6F-A23D-029A5DA9CF70}" type="presParOf" srcId="{1984847E-2F9C-4802-9089-0127A8FAFAC3}" destId="{35C4DC7D-CB46-4E4D-8A6A-B7AE36AC4B57}" srcOrd="2" destOrd="0" presId="urn:microsoft.com/office/officeart/2018/5/layout/IconLeafLabelList"/>
    <dgm:cxn modelId="{4FBE1A13-9B3D-4A34-B4D6-702AD9A43633}" type="presParOf" srcId="{35C4DC7D-CB46-4E4D-8A6A-B7AE36AC4B57}" destId="{2B4B56D3-3249-4AEC-A84C-03AD76747D69}" srcOrd="0" destOrd="0" presId="urn:microsoft.com/office/officeart/2018/5/layout/IconLeafLabelList"/>
    <dgm:cxn modelId="{F22DAE1D-5EB1-41FC-906B-67876CDF8730}" type="presParOf" srcId="{35C4DC7D-CB46-4E4D-8A6A-B7AE36AC4B57}" destId="{E55081AB-C64A-4A49-B42B-88C1B13140B8}" srcOrd="1" destOrd="0" presId="urn:microsoft.com/office/officeart/2018/5/layout/IconLeafLabelList"/>
    <dgm:cxn modelId="{9EB63B09-E240-41CF-82FB-F6EA30A3D243}" type="presParOf" srcId="{35C4DC7D-CB46-4E4D-8A6A-B7AE36AC4B57}" destId="{222FE207-4BE6-4B22-9512-8E22F400AEFD}" srcOrd="2" destOrd="0" presId="urn:microsoft.com/office/officeart/2018/5/layout/IconLeafLabelList"/>
    <dgm:cxn modelId="{BBE1FBD2-D97A-4B0F-BCAC-841D9F252B20}" type="presParOf" srcId="{35C4DC7D-CB46-4E4D-8A6A-B7AE36AC4B57}" destId="{AE1BFCE1-F62D-4928-A1F4-270185B0B8E7}" srcOrd="3" destOrd="0" presId="urn:microsoft.com/office/officeart/2018/5/layout/IconLeafLabelList"/>
    <dgm:cxn modelId="{47545D9F-9872-4A38-AD87-474D3282D7A8}" type="presParOf" srcId="{1984847E-2F9C-4802-9089-0127A8FAFAC3}" destId="{D0D95D50-9E28-4E09-B9DA-BB06736397B4}" srcOrd="3" destOrd="0" presId="urn:microsoft.com/office/officeart/2018/5/layout/IconLeafLabelList"/>
    <dgm:cxn modelId="{E175A2CF-151E-46EC-8D56-8C2DF480E189}" type="presParOf" srcId="{1984847E-2F9C-4802-9089-0127A8FAFAC3}" destId="{89162A1C-76D5-4D39-A038-A9081BFD45A5}" srcOrd="4" destOrd="0" presId="urn:microsoft.com/office/officeart/2018/5/layout/IconLeafLabelList"/>
    <dgm:cxn modelId="{C2932B11-01AE-4AF8-B053-EA1BFD196A03}" type="presParOf" srcId="{89162A1C-76D5-4D39-A038-A9081BFD45A5}" destId="{D7660595-4029-45CA-BA36-357344E0348A}" srcOrd="0" destOrd="0" presId="urn:microsoft.com/office/officeart/2018/5/layout/IconLeafLabelList"/>
    <dgm:cxn modelId="{C1BE3E1B-C573-4B64-8475-6AAF08C2A47D}" type="presParOf" srcId="{89162A1C-76D5-4D39-A038-A9081BFD45A5}" destId="{C35BA843-DEAC-4C7A-B426-447DFADDE824}" srcOrd="1" destOrd="0" presId="urn:microsoft.com/office/officeart/2018/5/layout/IconLeafLabelList"/>
    <dgm:cxn modelId="{1381A507-55D6-4544-AADA-D1B50436F572}" type="presParOf" srcId="{89162A1C-76D5-4D39-A038-A9081BFD45A5}" destId="{6F36382B-83AC-4B78-BA1B-8AA37673DF20}" srcOrd="2" destOrd="0" presId="urn:microsoft.com/office/officeart/2018/5/layout/IconLeafLabelList"/>
    <dgm:cxn modelId="{96099F09-30B7-4522-A897-77B0721F7199}" type="presParOf" srcId="{89162A1C-76D5-4D39-A038-A9081BFD45A5}" destId="{2704EF54-4B3E-4CA2-A56C-BEC40E194367}" srcOrd="3" destOrd="0" presId="urn:microsoft.com/office/officeart/2018/5/layout/IconLeafLabelList"/>
    <dgm:cxn modelId="{2BD362F5-7190-4250-BC64-68FD8B6FD9A9}" type="presParOf" srcId="{1984847E-2F9C-4802-9089-0127A8FAFAC3}" destId="{680C3D96-D8D8-443E-AF21-5216DECC0A56}" srcOrd="5" destOrd="0" presId="urn:microsoft.com/office/officeart/2018/5/layout/IconLeafLabelList"/>
    <dgm:cxn modelId="{E717EDE6-754B-4259-AF40-3047A6CD7DBA}" type="presParOf" srcId="{1984847E-2F9C-4802-9089-0127A8FAFAC3}" destId="{675821CE-0C15-4A46-9453-1A635E4A2057}" srcOrd="6" destOrd="0" presId="urn:microsoft.com/office/officeart/2018/5/layout/IconLeafLabelList"/>
    <dgm:cxn modelId="{1094485B-6672-43B9-B5B6-9406A94726AB}" type="presParOf" srcId="{675821CE-0C15-4A46-9453-1A635E4A2057}" destId="{0CE2A5CB-5DFA-4833-8738-8F8D1501CFBC}" srcOrd="0" destOrd="0" presId="urn:microsoft.com/office/officeart/2018/5/layout/IconLeafLabelList"/>
    <dgm:cxn modelId="{D2BC1143-D17B-40FD-8E6C-149FE478C822}" type="presParOf" srcId="{675821CE-0C15-4A46-9453-1A635E4A2057}" destId="{2B4E3E77-4D21-43D4-A6C4-9613B4DA8C7C}" srcOrd="1" destOrd="0" presId="urn:microsoft.com/office/officeart/2018/5/layout/IconLeafLabelList"/>
    <dgm:cxn modelId="{05511C7B-E90B-4648-8955-EDBEC56A6E43}" type="presParOf" srcId="{675821CE-0C15-4A46-9453-1A635E4A2057}" destId="{51EE42E4-A9FA-4A21-A901-4D24C06FEABF}" srcOrd="2" destOrd="0" presId="urn:microsoft.com/office/officeart/2018/5/layout/IconLeafLabelList"/>
    <dgm:cxn modelId="{6A1B539D-2136-478B-BE38-DCC1883A79F8}" type="presParOf" srcId="{675821CE-0C15-4A46-9453-1A635E4A2057}" destId="{C3D0A092-9DBC-4D29-93E6-D2F5AA973A4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646ECB-6840-401D-AB66-3B31B4C9FA40}">
      <dsp:nvSpPr>
        <dsp:cNvPr id="0" name=""/>
        <dsp:cNvSpPr/>
      </dsp:nvSpPr>
      <dsp:spPr>
        <a:xfrm>
          <a:off x="1099810" y="696102"/>
          <a:ext cx="1660500" cy="16605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99B236-E8D6-48D1-A98D-1A7C46612326}">
      <dsp:nvSpPr>
        <dsp:cNvPr id="0" name=""/>
        <dsp:cNvSpPr/>
      </dsp:nvSpPr>
      <dsp:spPr>
        <a:xfrm>
          <a:off x="85060" y="2776702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Objective: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 Identify correlations between weather variables (temperature, precipitation, cloud cover, wind speed) and traffic accidents</a:t>
          </a:r>
        </a:p>
      </dsp:txBody>
      <dsp:txXfrm>
        <a:off x="85060" y="2776702"/>
        <a:ext cx="3690000" cy="720000"/>
      </dsp:txXfrm>
    </dsp:sp>
    <dsp:sp modelId="{80ABFD87-6483-4FE5-ABA8-91BAAC62F06A}">
      <dsp:nvSpPr>
        <dsp:cNvPr id="0" name=""/>
        <dsp:cNvSpPr/>
      </dsp:nvSpPr>
      <dsp:spPr>
        <a:xfrm>
          <a:off x="5435560" y="696102"/>
          <a:ext cx="1660500" cy="16605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973F58-DC78-47CF-BDBA-6E86FAE4A414}">
      <dsp:nvSpPr>
        <dsp:cNvPr id="0" name=""/>
        <dsp:cNvSpPr/>
      </dsp:nvSpPr>
      <dsp:spPr>
        <a:xfrm>
          <a:off x="4420810" y="2776702"/>
          <a:ext cx="369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Techniques: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 Statistical analysis and descriptive statistics to quantify effects</a:t>
          </a:r>
        </a:p>
      </dsp:txBody>
      <dsp:txXfrm>
        <a:off x="4420810" y="2776702"/>
        <a:ext cx="369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BA5045-E4CD-40A1-8A0A-9095CA1645D4}">
      <dsp:nvSpPr>
        <dsp:cNvPr id="0" name=""/>
        <dsp:cNvSpPr/>
      </dsp:nvSpPr>
      <dsp:spPr>
        <a:xfrm>
          <a:off x="376435" y="7239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3507A5-270F-4B16-BC16-930043779CF1}">
      <dsp:nvSpPr>
        <dsp:cNvPr id="0" name=""/>
        <dsp:cNvSpPr/>
      </dsp:nvSpPr>
      <dsp:spPr>
        <a:xfrm>
          <a:off x="610435" y="957902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F6DC9-3038-4165-89AA-03F5B960CD6E}">
      <dsp:nvSpPr>
        <dsp:cNvPr id="0" name=""/>
        <dsp:cNvSpPr/>
      </dsp:nvSpPr>
      <dsp:spPr>
        <a:xfrm>
          <a:off x="25435" y="2163902"/>
          <a:ext cx="1800000" cy="130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Temperature:</a:t>
          </a:r>
          <a:r>
            <a:rPr lang="tr-TR" sz="1100" kern="1200" dirty="0"/>
            <a:t>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Higher temperatures correlate with an increase in traffic accidents. This may be due to higher pedestrian and vehicle activity during warmer weather</a:t>
          </a:r>
          <a:endParaRPr lang="tr-TR" sz="1100" kern="1200" dirty="0"/>
        </a:p>
      </dsp:txBody>
      <dsp:txXfrm>
        <a:off x="25435" y="2163902"/>
        <a:ext cx="1800000" cy="1305000"/>
      </dsp:txXfrm>
    </dsp:sp>
    <dsp:sp modelId="{2B4B56D3-3249-4AEC-A84C-03AD76747D69}">
      <dsp:nvSpPr>
        <dsp:cNvPr id="0" name=""/>
        <dsp:cNvSpPr/>
      </dsp:nvSpPr>
      <dsp:spPr>
        <a:xfrm>
          <a:off x="2491435" y="7239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5081AB-C64A-4A49-B42B-88C1B13140B8}">
      <dsp:nvSpPr>
        <dsp:cNvPr id="0" name=""/>
        <dsp:cNvSpPr/>
      </dsp:nvSpPr>
      <dsp:spPr>
        <a:xfrm>
          <a:off x="2725435" y="957902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1BFCE1-F62D-4928-A1F4-270185B0B8E7}">
      <dsp:nvSpPr>
        <dsp:cNvPr id="0" name=""/>
        <dsp:cNvSpPr/>
      </dsp:nvSpPr>
      <dsp:spPr>
        <a:xfrm>
          <a:off x="2140435" y="2163902"/>
          <a:ext cx="1800000" cy="130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Precipitation: 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Heavy precipitation leads to a higher rate of accidents, highlighting the dangers of wet road conditions</a:t>
          </a:r>
        </a:p>
      </dsp:txBody>
      <dsp:txXfrm>
        <a:off x="2140435" y="2163902"/>
        <a:ext cx="1800000" cy="1305000"/>
      </dsp:txXfrm>
    </dsp:sp>
    <dsp:sp modelId="{D7660595-4029-45CA-BA36-357344E0348A}">
      <dsp:nvSpPr>
        <dsp:cNvPr id="0" name=""/>
        <dsp:cNvSpPr/>
      </dsp:nvSpPr>
      <dsp:spPr>
        <a:xfrm>
          <a:off x="4606435" y="7239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5BA843-DEAC-4C7A-B426-447DFADDE824}">
      <dsp:nvSpPr>
        <dsp:cNvPr id="0" name=""/>
        <dsp:cNvSpPr/>
      </dsp:nvSpPr>
      <dsp:spPr>
        <a:xfrm>
          <a:off x="4840435" y="957902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04EF54-4B3E-4CA2-A56C-BEC40E194367}">
      <dsp:nvSpPr>
        <dsp:cNvPr id="0" name=""/>
        <dsp:cNvSpPr/>
      </dsp:nvSpPr>
      <dsp:spPr>
        <a:xfrm>
          <a:off x="4255435" y="2163902"/>
          <a:ext cx="1800000" cy="130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Cloud Cover: 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Moderate levels of cloud cover showed mixed effects</a:t>
          </a:r>
        </a:p>
      </dsp:txBody>
      <dsp:txXfrm>
        <a:off x="4255435" y="2163902"/>
        <a:ext cx="1800000" cy="1305000"/>
      </dsp:txXfrm>
    </dsp:sp>
    <dsp:sp modelId="{0CE2A5CB-5DFA-4833-8738-8F8D1501CFBC}">
      <dsp:nvSpPr>
        <dsp:cNvPr id="0" name=""/>
        <dsp:cNvSpPr/>
      </dsp:nvSpPr>
      <dsp:spPr>
        <a:xfrm>
          <a:off x="6721435" y="723902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4E3E77-4D21-43D4-A6C4-9613B4DA8C7C}">
      <dsp:nvSpPr>
        <dsp:cNvPr id="0" name=""/>
        <dsp:cNvSpPr/>
      </dsp:nvSpPr>
      <dsp:spPr>
        <a:xfrm>
          <a:off x="6955435" y="957902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D0A092-9DBC-4D29-93E6-D2F5AA973A41}">
      <dsp:nvSpPr>
        <dsp:cNvPr id="0" name=""/>
        <dsp:cNvSpPr/>
      </dsp:nvSpPr>
      <dsp:spPr>
        <a:xfrm>
          <a:off x="6370435" y="2163902"/>
          <a:ext cx="1800000" cy="130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Wind Speed:</a:t>
          </a:r>
          <a:endParaRPr lang="tr-TR" sz="1100" kern="1200" dirty="0"/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 Increased wind speed is associated with a slight rise in accidents, possibly due to reduced visibility and control for drivers</a:t>
          </a:r>
        </a:p>
      </dsp:txBody>
      <dsp:txXfrm>
        <a:off x="6370435" y="2163902"/>
        <a:ext cx="1800000" cy="130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ysarahmadbhat/nyc-traffic-accidents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datasets/aadimator/nyc-weather-2016-to-2022?resource=download" TargetMode="External"/><Relationship Id="rId5" Type="http://schemas.openxmlformats.org/officeDocument/2006/relationships/hyperlink" Target="https://open-meteo.com/en/docs/historical-weather-api#latitude=40.71&amp;longitude=-74.01&amp;hourly=temperature_2m,precipitation,rain,cloudcover,cloudcover_low,cloudcover_mid,cloudcover_high,windspeed_10m,winddirection_10m" TargetMode="External"/><Relationship Id="rId4" Type="http://schemas.openxmlformats.org/officeDocument/2006/relationships/hyperlink" Target="https://www.kaggle.com/datasets/mysarahmadbhat/nyc-traffic-accidents/data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reet Lights">
            <a:extLst>
              <a:ext uri="{FF2B5EF4-FFF2-40B4-BE49-F238E27FC236}">
                <a16:creationId xmlns:a16="http://schemas.microsoft.com/office/drawing/2014/main" id="{16132C61-B2E4-54AD-10C7-313E7460A6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4786" r="-1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 dirty="0">
                <a:solidFill>
                  <a:srgbClr val="FFFFFF"/>
                </a:solidFill>
              </a:rPr>
              <a:t>The Impact of Weather on Traffic Accidents in NYC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An Analysis of the Correlation between Weather Conditions and Traffic Accidents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Presenter: Ismail Halil Kuzu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Date: July </a:t>
            </a:r>
            <a:r>
              <a:rPr lang="tr-TR" sz="1800" dirty="0">
                <a:solidFill>
                  <a:srgbClr val="FFFFFF"/>
                </a:solidFill>
              </a:rPr>
              <a:t>8</a:t>
            </a:r>
            <a:r>
              <a:rPr lang="en-US" sz="1800" dirty="0">
                <a:solidFill>
                  <a:srgbClr val="FFFFFF"/>
                </a:solidFill>
              </a:rPr>
              <a:t>, 2024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rewing tornado">
            <a:extLst>
              <a:ext uri="{FF2B5EF4-FFF2-40B4-BE49-F238E27FC236}">
                <a16:creationId xmlns:a16="http://schemas.microsoft.com/office/drawing/2014/main" id="{9FE64678-F639-CF89-9163-BFE4B4F77E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1" r="40575" b="-1"/>
          <a:stretch/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tr-TR" sz="3500"/>
              <a:t>Further Weather Analysis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sz="1400" dirty="0"/>
              <a:t>Cloud Cover and Accidents: Analyzing the variation of average cloud cover across different months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Figure 3a: Average Cloud Cover and Accident Count by Month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Wind Speed and Accidents: Analyzing the variation of average wind speed across different months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Figure 3b: Average Wind Speed and Total Accidents by Month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0931" y="2023110"/>
            <a:ext cx="1852218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3a: Average Cloud Cover and Accident Count by Month</a:t>
            </a:r>
            <a:br>
              <a:rPr lang="en-US" sz="2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361045" y="245695"/>
            <a:ext cx="1715478" cy="64375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6563" y="664308"/>
            <a:ext cx="6061974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 descr="metin, çizgi, diyagram, öykü gelişim çizgisi; kumpas; grafiğini çıkarma içeren bir resim">
            <a:extLst>
              <a:ext uri="{FF2B5EF4-FFF2-40B4-BE49-F238E27FC236}">
                <a16:creationId xmlns:a16="http://schemas.microsoft.com/office/drawing/2014/main" id="{D320D224-FB14-AB67-0577-49674FBF3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28" y="1759743"/>
            <a:ext cx="5706228" cy="3409470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47951" y="3411145"/>
            <a:ext cx="1719072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1D20EE8A-9010-6DDB-CF29-6E138CA8F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0931" y="2023110"/>
            <a:ext cx="1852218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3b: Average Wind Speed and Total Accidents by Month</a:t>
            </a:r>
            <a:b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5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361045" y="245695"/>
            <a:ext cx="1715478" cy="64375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6563" y="664308"/>
            <a:ext cx="6061974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 descr="metin, çizgi, diyagram, öykü gelişim çizgisi; kumpas; grafiğini çıkarma içeren bir resim&#10;&#10;Açıklama otomatik olarak oluşturuldu">
            <a:extLst>
              <a:ext uri="{FF2B5EF4-FFF2-40B4-BE49-F238E27FC236}">
                <a16:creationId xmlns:a16="http://schemas.microsoft.com/office/drawing/2014/main" id="{D0E36F7A-B523-8FE2-9AE0-9535F9304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28" y="1759743"/>
            <a:ext cx="5706228" cy="340947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47951" y="3411145"/>
            <a:ext cx="1719072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7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tr-TR" sz="3500">
                <a:solidFill>
                  <a:srgbClr val="FFFFFF"/>
                </a:solidFill>
              </a:rPr>
              <a:t>Correlation Analysis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C93C28A-D60D-1C1D-9F74-CA12F21EBC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9895573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tr-TR" sz="3500">
                <a:solidFill>
                  <a:srgbClr val="FFFFFF"/>
                </a:solidFill>
              </a:rPr>
              <a:t>Key Findings</a:t>
            </a:r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B1B32141-8BA9-FBD3-0556-4260AC6520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2346414"/>
              </p:ext>
            </p:extLst>
          </p:nvPr>
        </p:nvGraphicFramePr>
        <p:xfrm>
          <a:off x="483042" y="2112579"/>
          <a:ext cx="8195871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4" descr="Red toy person in front of two lines of white figures">
            <a:extLst>
              <a:ext uri="{FF2B5EF4-FFF2-40B4-BE49-F238E27FC236}">
                <a16:creationId xmlns:a16="http://schemas.microsoft.com/office/drawing/2014/main" id="{15AEE4F7-EFE0-9415-B12E-F3854CD35A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95" r="4239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 useBgFill="1">
        <p:nvSpPr>
          <p:cNvPr id="18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4" y="609600"/>
            <a:ext cx="4029076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356" y="1071350"/>
            <a:ext cx="3581372" cy="1339382"/>
          </a:xfrm>
        </p:spPr>
        <p:txBody>
          <a:bodyPr>
            <a:normAutofit/>
          </a:bodyPr>
          <a:lstStyle/>
          <a:p>
            <a:r>
              <a:rPr lang="tr-TR" sz="3100"/>
              <a:t>Limitations and Uncertainties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499" y="399531"/>
            <a:ext cx="1280813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989" y="2547257"/>
            <a:ext cx="3343834" cy="3109740"/>
          </a:xfrm>
        </p:spPr>
        <p:txBody>
          <a:bodyPr anchor="ctr">
            <a:normAutofit/>
          </a:bodyPr>
          <a:lstStyle/>
          <a:p>
            <a:r>
              <a:rPr lang="en-US" sz="1700" dirty="0"/>
              <a:t>Focus: Correlational relationships, not causation</a:t>
            </a:r>
          </a:p>
          <a:p>
            <a:endParaRPr lang="en-US" sz="1700" dirty="0"/>
          </a:p>
          <a:p>
            <a:r>
              <a:rPr lang="en-US" sz="1700" dirty="0"/>
              <a:t>Scope: Limited to NYC and a specific time period (January 2020 to August 2020)</a:t>
            </a:r>
          </a:p>
          <a:p>
            <a:endParaRPr lang="en-US" sz="1700" dirty="0"/>
          </a:p>
          <a:p>
            <a:r>
              <a:rPr lang="en-US" sz="1700" dirty="0"/>
              <a:t>Generalizability: Findings may not apply to other regions or different years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rs in a traffic jam">
            <a:extLst>
              <a:ext uri="{FF2B5EF4-FFF2-40B4-BE49-F238E27FC236}">
                <a16:creationId xmlns:a16="http://schemas.microsoft.com/office/drawing/2014/main" id="{77F54319-9C0A-5E1F-0FBD-F793824DC1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7" r="7026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4" y="609600"/>
            <a:ext cx="4029076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356" y="1071350"/>
            <a:ext cx="3581372" cy="1339382"/>
          </a:xfrm>
        </p:spPr>
        <p:txBody>
          <a:bodyPr>
            <a:normAutofit/>
          </a:bodyPr>
          <a:lstStyle/>
          <a:p>
            <a:r>
              <a:rPr lang="tr-TR" sz="3100"/>
              <a:t>Conclusions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499" y="399531"/>
            <a:ext cx="1280813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989" y="2547257"/>
            <a:ext cx="3343834" cy="310974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/>
              <a:t>Impact: Weather conditions influence traffic accident rates in NYC</a:t>
            </a:r>
          </a:p>
          <a:p>
            <a:pPr>
              <a:lnSpc>
                <a:spcPct val="90000"/>
              </a:lnSpc>
            </a:pP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/>
              <a:t>Future Research: Larger datasets and extended time periods needed for deeper insights</a:t>
            </a:r>
          </a:p>
          <a:p>
            <a:pPr>
              <a:lnSpc>
                <a:spcPct val="90000"/>
              </a:lnSpc>
            </a:pP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/>
              <a:t>Policy Implications: Informing safety measures and traffic management strategies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9983" y="741391"/>
            <a:ext cx="2526926" cy="1616203"/>
          </a:xfrm>
        </p:spPr>
        <p:txBody>
          <a:bodyPr anchor="b">
            <a:normAutofit/>
          </a:bodyPr>
          <a:lstStyle/>
          <a:p>
            <a:r>
              <a:rPr lang="tr-TR" sz="2800"/>
              <a:t>Introduction</a:t>
            </a:r>
          </a:p>
        </p:txBody>
      </p:sp>
      <p:pic>
        <p:nvPicPr>
          <p:cNvPr id="29" name="Picture 4" descr="Busy zebra crossing in city">
            <a:extLst>
              <a:ext uri="{FF2B5EF4-FFF2-40B4-BE49-F238E27FC236}">
                <a16:creationId xmlns:a16="http://schemas.microsoft.com/office/drawing/2014/main" id="{226803F6-7242-FE44-EB41-629638F9FA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61" r="34023"/>
          <a:stretch/>
        </p:blipFill>
        <p:spPr>
          <a:xfrm>
            <a:off x="20" y="10"/>
            <a:ext cx="5542677" cy="6857990"/>
          </a:xfrm>
          <a:prstGeom prst="rect">
            <a:avLst/>
          </a:prstGeom>
        </p:spPr>
      </p:pic>
      <p:sp>
        <p:nvSpPr>
          <p:cNvPr id="30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955894" y="3271199"/>
            <a:ext cx="1630908" cy="5542697"/>
          </a:xfrm>
          <a:prstGeom prst="rect">
            <a:avLst/>
          </a:prstGeom>
          <a:gradFill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-2296081" y="2296080"/>
            <a:ext cx="6854280" cy="226211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346242" y="4425055"/>
            <a:ext cx="2196454" cy="2432945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9983" y="2533476"/>
            <a:ext cx="2526926" cy="3447832"/>
          </a:xfrm>
        </p:spPr>
        <p:txBody>
          <a:bodyPr anchor="t">
            <a:normAutofit/>
          </a:bodyPr>
          <a:lstStyle/>
          <a:p>
            <a:r>
              <a:rPr lang="en-US" sz="1700" dirty="0"/>
              <a:t>Objective: Explore the relationship between weather conditions and traffic accidents in New York City</a:t>
            </a:r>
          </a:p>
          <a:p>
            <a:endParaRPr lang="en-US" sz="1700" dirty="0"/>
          </a:p>
          <a:p>
            <a:r>
              <a:rPr lang="en-US" sz="1700" dirty="0"/>
              <a:t>Key Question: How do different weather conditions affect the frequency and severity of traffic accidents in NYC?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ock numbers on a digital display">
            <a:extLst>
              <a:ext uri="{FF2B5EF4-FFF2-40B4-BE49-F238E27FC236}">
                <a16:creationId xmlns:a16="http://schemas.microsoft.com/office/drawing/2014/main" id="{B5BEF7A7-9074-98DF-4E3F-5055DC04EA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34" r="-2" b="-2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4" y="609600"/>
            <a:ext cx="4029076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356" y="1071350"/>
            <a:ext cx="3581372" cy="1339382"/>
          </a:xfrm>
        </p:spPr>
        <p:txBody>
          <a:bodyPr>
            <a:normAutofit/>
          </a:bodyPr>
          <a:lstStyle/>
          <a:p>
            <a:r>
              <a:rPr lang="tr-TR" sz="3100"/>
              <a:t>Data Sources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499" y="399531"/>
            <a:ext cx="1280813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891989" y="2547257"/>
            <a:ext cx="3343834" cy="310974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sz="1300" dirty="0" err="1"/>
              <a:t>Datasource</a:t>
            </a:r>
            <a:r>
              <a:rPr sz="1300" dirty="0"/>
              <a:t> 1: NYC Traffic Accidents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Metadata URL: </a:t>
            </a:r>
            <a:r>
              <a:rPr lang="tr-TR" sz="1300" dirty="0">
                <a:hlinkClick r:id="rId3"/>
              </a:rPr>
              <a:t>NYC </a:t>
            </a:r>
            <a:r>
              <a:rPr lang="tr-TR" sz="1300" dirty="0" err="1">
                <a:hlinkClick r:id="rId3"/>
              </a:rPr>
              <a:t>Traffic</a:t>
            </a:r>
            <a:r>
              <a:rPr lang="tr-TR" sz="1300" dirty="0">
                <a:hlinkClick r:id="rId3"/>
              </a:rPr>
              <a:t> </a:t>
            </a:r>
            <a:r>
              <a:rPr lang="tr-TR" sz="1300" dirty="0" err="1">
                <a:hlinkClick r:id="rId3"/>
              </a:rPr>
              <a:t>Accidents</a:t>
            </a:r>
            <a:r>
              <a:rPr lang="tr-TR" sz="1300" dirty="0">
                <a:hlinkClick r:id="rId3"/>
              </a:rPr>
              <a:t> - Metadata</a:t>
            </a:r>
            <a:r>
              <a:rPr sz="1300" dirty="0"/>
              <a:t> </a:t>
            </a:r>
            <a:endParaRPr lang="tr-TR" sz="1300" dirty="0"/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Data URL: </a:t>
            </a:r>
            <a:r>
              <a:rPr sz="1300" dirty="0">
                <a:hlinkClick r:id="rId4"/>
              </a:rPr>
              <a:t>NYC Traffic Accidents - Data</a:t>
            </a:r>
            <a:endParaRPr sz="1300" dirty="0"/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Details: Information about traffic </a:t>
            </a:r>
            <a:r>
              <a:rPr lang="tr-TR" sz="1300" dirty="0"/>
              <a:t>	</a:t>
            </a:r>
            <a:r>
              <a:rPr sz="1300" dirty="0"/>
              <a:t>accidents recorded in NYC from January </a:t>
            </a:r>
            <a:r>
              <a:rPr lang="tr-TR" sz="1300" dirty="0"/>
              <a:t>	</a:t>
            </a:r>
            <a:r>
              <a:rPr sz="1300" dirty="0"/>
              <a:t>2020 to August 2020</a:t>
            </a:r>
          </a:p>
          <a:p>
            <a:pPr>
              <a:lnSpc>
                <a:spcPct val="90000"/>
              </a:lnSpc>
            </a:pPr>
            <a:endParaRPr sz="1300" dirty="0"/>
          </a:p>
          <a:p>
            <a:pPr>
              <a:lnSpc>
                <a:spcPct val="90000"/>
              </a:lnSpc>
            </a:pPr>
            <a:r>
              <a:rPr sz="1300" dirty="0" err="1"/>
              <a:t>Datasource</a:t>
            </a:r>
            <a:r>
              <a:rPr sz="1300" dirty="0"/>
              <a:t> 2: NYC Weather Data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Metadata URL: </a:t>
            </a:r>
            <a:r>
              <a:rPr lang="tr-TR" sz="1300" dirty="0">
                <a:hlinkClick r:id="rId5"/>
              </a:rPr>
              <a:t>NYC </a:t>
            </a:r>
            <a:r>
              <a:rPr lang="tr-TR" sz="1300" dirty="0" err="1">
                <a:hlinkClick r:id="rId5"/>
              </a:rPr>
              <a:t>Weather</a:t>
            </a:r>
            <a:r>
              <a:rPr lang="tr-TR" sz="1300" dirty="0">
                <a:hlinkClick r:id="rId5"/>
              </a:rPr>
              <a:t> - Metadata</a:t>
            </a:r>
            <a:endParaRPr sz="1300" dirty="0"/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Data URL: </a:t>
            </a:r>
            <a:r>
              <a:rPr sz="1300" dirty="0">
                <a:hlinkClick r:id="rId6"/>
              </a:rPr>
              <a:t>NYC Weather - Data</a:t>
            </a:r>
            <a:endParaRPr sz="1300" dirty="0"/>
          </a:p>
          <a:p>
            <a:pPr marL="0" indent="0">
              <a:lnSpc>
                <a:spcPct val="90000"/>
              </a:lnSpc>
              <a:buNone/>
            </a:pPr>
            <a:r>
              <a:rPr lang="tr-TR" sz="1300" dirty="0"/>
              <a:t>	</a:t>
            </a:r>
            <a:r>
              <a:rPr sz="1300" dirty="0"/>
              <a:t>- Details: Weather parameters recorded </a:t>
            </a:r>
            <a:r>
              <a:rPr lang="tr-TR" sz="1300" dirty="0"/>
              <a:t>	</a:t>
            </a:r>
            <a:r>
              <a:rPr sz="1300" dirty="0"/>
              <a:t>in NYC during the same period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BA5E1F1D-C7CF-1B4F-4AED-884B58F50E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29" r="11238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4" y="609600"/>
            <a:ext cx="4029076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356" y="1071350"/>
            <a:ext cx="3581372" cy="1339382"/>
          </a:xfrm>
        </p:spPr>
        <p:txBody>
          <a:bodyPr>
            <a:normAutofit/>
          </a:bodyPr>
          <a:lstStyle/>
          <a:p>
            <a:r>
              <a:rPr lang="tr-TR" sz="3100"/>
              <a:t>Data Integration and Preparation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499" y="399531"/>
            <a:ext cx="1280813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989" y="2547257"/>
            <a:ext cx="3343834" cy="3109740"/>
          </a:xfrm>
        </p:spPr>
        <p:txBody>
          <a:bodyPr anchor="ctr">
            <a:normAutofit/>
          </a:bodyPr>
          <a:lstStyle/>
          <a:p>
            <a:r>
              <a:rPr lang="en-US" sz="1700" dirty="0"/>
              <a:t>Process: Filtering and merging the datasets based on the common date field</a:t>
            </a:r>
          </a:p>
          <a:p>
            <a:endParaRPr lang="en-US" sz="1700" dirty="0"/>
          </a:p>
          <a:p>
            <a:r>
              <a:rPr lang="en-US" sz="1700" dirty="0"/>
              <a:t>Goal: Facilitate analysis of the combined dataset to identify correlations between weather conditions and traffic accidents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Fire engine parked inside a fire station">
            <a:extLst>
              <a:ext uri="{FF2B5EF4-FFF2-40B4-BE49-F238E27FC236}">
                <a16:creationId xmlns:a16="http://schemas.microsoft.com/office/drawing/2014/main" id="{63CD75D2-2870-C3F4-BF1C-B201B7F084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75" r="27331" b="-2"/>
          <a:stretch/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tr-TR" sz="3500"/>
              <a:t>Exploratory Data Analysis (EDA)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r>
              <a:rPr lang="en-US" sz="1700" dirty="0"/>
              <a:t>Monthly Traffic Accidents: Distribution of traffic accidents over months to identify seasonal patterns</a:t>
            </a:r>
          </a:p>
          <a:p>
            <a:endParaRPr lang="en-US" sz="1700" dirty="0"/>
          </a:p>
          <a:p>
            <a:r>
              <a:rPr lang="en-US" sz="1700" dirty="0"/>
              <a:t>Figure 1: Total Accidents by Month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46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357" y="2960716"/>
            <a:ext cx="3027251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1: Total Accidents by Month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2984992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4357" y="391886"/>
            <a:ext cx="4507025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metin, ekran görüntüsü, diyagram, öykü gelişim çizgisi; kumpas; grafiğini çıkarma içeren bir resim&#10;&#10;Açıklama otomatik olarak oluşturuldu">
            <a:extLst>
              <a:ext uri="{FF2B5EF4-FFF2-40B4-BE49-F238E27FC236}">
                <a16:creationId xmlns:a16="http://schemas.microsoft.com/office/drawing/2014/main" id="{73485A5A-27E1-FC9D-D001-6A973AA566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99" r="14459" b="1"/>
          <a:stretch/>
        </p:blipFill>
        <p:spPr>
          <a:xfrm>
            <a:off x="4441869" y="1766275"/>
            <a:ext cx="4152000" cy="32666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tr-TR" sz="3500"/>
              <a:t>Weather Variables Analysis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sz="1400" dirty="0"/>
              <a:t>Temperature and Accidents: Analyzing the variation of average temperature across different months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Figure 2a: Average Temperature and Total Accidents by Month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Precipitation and Accidents: Analyzing the variation of total precipitation across different months</a:t>
            </a:r>
          </a:p>
          <a:p>
            <a:pPr>
              <a:lnSpc>
                <a:spcPct val="90000"/>
              </a:lnSpc>
            </a:pPr>
            <a:endParaRPr sz="1400" dirty="0"/>
          </a:p>
          <a:p>
            <a:pPr>
              <a:lnSpc>
                <a:spcPct val="90000"/>
              </a:lnSpc>
            </a:pPr>
            <a:r>
              <a:rPr sz="1400" dirty="0"/>
              <a:t>Figure 2b: Total Precipitation and Total Accidents by Month</a:t>
            </a:r>
          </a:p>
        </p:txBody>
      </p:sp>
      <p:pic>
        <p:nvPicPr>
          <p:cNvPr id="13" name="Picture 4" descr="Magnifying glass showing decling performance">
            <a:extLst>
              <a:ext uri="{FF2B5EF4-FFF2-40B4-BE49-F238E27FC236}">
                <a16:creationId xmlns:a16="http://schemas.microsoft.com/office/drawing/2014/main" id="{1DE4B8AC-4D58-851C-D014-0B52ED6DD5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43" r="43006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3" name="Rectangle 111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0931" y="2023110"/>
            <a:ext cx="1852218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2a: Average Temperature and Total Accidents by Month</a:t>
            </a:r>
            <a:b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5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4" name="Rectangle 113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361045" y="245695"/>
            <a:ext cx="1715478" cy="64375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tangle 115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6563" y="664308"/>
            <a:ext cx="6061974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 descr="metin, çizgi, öykü gelişim çizgisi; kumpas; grafiğini çıkarma, diyagram içeren bir resim&#10;&#10;Açıklama otomatik olarak oluşturuldu">
            <a:extLst>
              <a:ext uri="{FF2B5EF4-FFF2-40B4-BE49-F238E27FC236}">
                <a16:creationId xmlns:a16="http://schemas.microsoft.com/office/drawing/2014/main" id="{09F83810-8C6A-D69F-4E09-7F9222083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28" y="1759743"/>
            <a:ext cx="5706228" cy="3409470"/>
          </a:xfrm>
          <a:prstGeom prst="rect">
            <a:avLst/>
          </a:prstGeom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47951" y="3411145"/>
            <a:ext cx="1719072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4ECB0566-0FE0-F940-3EFB-39D89975F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0931" y="2023110"/>
            <a:ext cx="1852218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Figure 2b: Total Precipitation and Total Accidents by Month</a:t>
            </a:r>
            <a:br>
              <a:rPr lang="en-US" sz="2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25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361045" y="245695"/>
            <a:ext cx="1715478" cy="64375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6563" y="664308"/>
            <a:ext cx="6061974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 descr="metin, çizgi, diyagram, öykü gelişim çizgisi; kumpas; grafiğini çıkarma içeren bir resim&#10;&#10;Açıklama otomatik olarak oluşturuldu">
            <a:extLst>
              <a:ext uri="{FF2B5EF4-FFF2-40B4-BE49-F238E27FC236}">
                <a16:creationId xmlns:a16="http://schemas.microsoft.com/office/drawing/2014/main" id="{589E2482-31E4-8D2A-EF75-7DB6A4DE3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928" y="1759743"/>
            <a:ext cx="5706228" cy="3409470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47951" y="3411145"/>
            <a:ext cx="1719072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91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1540</TotalTime>
  <Words>560</Words>
  <Application>Microsoft Office PowerPoint</Application>
  <PresentationFormat>Ekran Gösterisi (4:3)</PresentationFormat>
  <Paragraphs>73</Paragraphs>
  <Slides>16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The Impact of Weather on Traffic Accidents in NYC</vt:lpstr>
      <vt:lpstr>Introduction</vt:lpstr>
      <vt:lpstr>Data Sources</vt:lpstr>
      <vt:lpstr>Data Integration and Preparation</vt:lpstr>
      <vt:lpstr>Exploratory Data Analysis (EDA)</vt:lpstr>
      <vt:lpstr>Figure 1: Total Accidents by Month</vt:lpstr>
      <vt:lpstr>Weather Variables Analysis</vt:lpstr>
      <vt:lpstr>Figure 2a: Average Temperature and Total Accidents by Month </vt:lpstr>
      <vt:lpstr>Figure 2b: Total Precipitation and Total Accidents by Month </vt:lpstr>
      <vt:lpstr>Further Weather Analysis</vt:lpstr>
      <vt:lpstr>Figure 3a: Average Cloud Cover and Accident Count by Month  </vt:lpstr>
      <vt:lpstr>Figure 3b: Average Wind Speed and Total Accidents by Month </vt:lpstr>
      <vt:lpstr>Correlation Analysis</vt:lpstr>
      <vt:lpstr>Key Findings</vt:lpstr>
      <vt:lpstr>Limitations and Uncertainties</vt:lpstr>
      <vt:lpstr>Conclusions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6767</cp:lastModifiedBy>
  <cp:revision>7</cp:revision>
  <dcterms:created xsi:type="dcterms:W3CDTF">2013-01-27T09:14:16Z</dcterms:created>
  <dcterms:modified xsi:type="dcterms:W3CDTF">2024-07-09T20:29:11Z</dcterms:modified>
  <cp:category/>
</cp:coreProperties>
</file>

<file path=docProps/thumbnail.jpeg>
</file>